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21"/>
  </p:notesMasterIdLst>
  <p:handoutMasterIdLst>
    <p:handoutMasterId r:id="rId22"/>
  </p:handoutMasterIdLst>
  <p:sldIdLst>
    <p:sldId id="259" r:id="rId3"/>
    <p:sldId id="260" r:id="rId4"/>
    <p:sldId id="352" r:id="rId5"/>
    <p:sldId id="375" r:id="rId6"/>
    <p:sldId id="292" r:id="rId7"/>
    <p:sldId id="354" r:id="rId8"/>
    <p:sldId id="355" r:id="rId9"/>
    <p:sldId id="264" r:id="rId10"/>
    <p:sldId id="267" r:id="rId11"/>
    <p:sldId id="357" r:id="rId12"/>
    <p:sldId id="358" r:id="rId13"/>
    <p:sldId id="376" r:id="rId14"/>
    <p:sldId id="360" r:id="rId15"/>
    <p:sldId id="257" r:id="rId16"/>
    <p:sldId id="361" r:id="rId17"/>
    <p:sldId id="362" r:id="rId18"/>
    <p:sldId id="374" r:id="rId19"/>
    <p:sldId id="366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D5D515B-6C6A-F93E-83D5-49B7DB1014F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67810-9739-BB28-078A-12109F6A053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7/3/2022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02D390-09D5-9549-535B-F8240BE9A5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390BE-2D10-4469-A7A7-FFD529F94B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D85CD68-5BBD-4BD8-ADA5-F86AB3116AC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35636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7/3/2022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8E0C18B8-A1AB-4550-BDB2-6CD6E0061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80455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260475"/>
            <a:ext cx="4535487" cy="34020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CBEBCA-FC0E-4FCA-8355-6B2D7BA3CEF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149BB-6D59-1AE2-CF2E-264EF1BB1AE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9389664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250"/>
            <a:ext cx="7801074" cy="5419009"/>
          </a:xfrm>
        </p:spPr>
        <p:txBody>
          <a:bodyPr/>
          <a:lstStyle/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11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B9AF27-B0DC-B27E-7270-FDB14639C9F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2837363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0"/>
            <a:ext cx="7802880" cy="5419009"/>
          </a:xfrm>
        </p:spPr>
        <p:txBody>
          <a:bodyPr/>
          <a:lstStyle/>
          <a:p>
            <a:pPr defTabSz="966576">
              <a:defRPr/>
            </a:pPr>
            <a:endParaRPr lang="en-US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66576"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12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DC9B41-BF71-AEF6-DBD9-200FD99E99A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278177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0"/>
            <a:ext cx="7802880" cy="5419009"/>
          </a:xfrm>
        </p:spPr>
        <p:txBody>
          <a:bodyPr/>
          <a:lstStyle/>
          <a:p>
            <a:pPr defTabSz="966576">
              <a:defRPr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13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50F50-1BFE-DF29-4217-463DDCD003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1288436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1950" y="327025"/>
            <a:ext cx="4535488" cy="34004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242692"/>
            <a:ext cx="7801073" cy="5838568"/>
          </a:xfrm>
        </p:spPr>
        <p:txBody>
          <a:bodyPr/>
          <a:lstStyle/>
          <a:p>
            <a:pPr defTabSz="966576">
              <a:defRPr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23A89E1F-654B-4003-9C4C-CA948607455C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14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629BA-E93B-CD66-240B-41CCD46C9AC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7/3/2022 am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A53664-791B-CB16-8DD4-41B30D20301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2739307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250"/>
            <a:ext cx="7801074" cy="5419010"/>
          </a:xfrm>
        </p:spPr>
        <p:txBody>
          <a:bodyPr/>
          <a:lstStyle/>
          <a:p>
            <a:pPr defTabSz="966576">
              <a:defRPr/>
            </a:pPr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15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56F0BF-DB8D-FFDA-436E-5A6DAB13A2C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03847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662250"/>
            <a:ext cx="7801074" cy="5419009"/>
          </a:xfrm>
        </p:spPr>
        <p:txBody>
          <a:bodyPr/>
          <a:lstStyle/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16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C7DC31-27AE-7122-B274-996D79F6E0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17683624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1"/>
            <a:ext cx="7802880" cy="4158853"/>
          </a:xfrm>
        </p:spPr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17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E59527-68C6-A651-3B08-54293A22536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40012969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0"/>
            <a:ext cx="7802880" cy="5419009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18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52A10-2CF5-0A15-820A-4E2E3C13095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196385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2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70BA6-5E8A-EB9E-43B5-E80DAB352A3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53288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3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84914-E777-FB58-1F88-ECF4687DF5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20326432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4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089D9-3463-39A7-1AE2-BFDC40846B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36084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33538" y="1106488"/>
            <a:ext cx="4535487" cy="34020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0" y="4580032"/>
            <a:ext cx="7801074" cy="5501228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6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3F91A9-473B-B38B-DD48-3AC5FC0C164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1998377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0"/>
            <a:ext cx="7801073" cy="5419009"/>
          </a:xfrm>
        </p:spPr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7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4DFE5-7CB6-72D0-DF40-BC63FE661F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612027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8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E32CE-DE73-2DBB-EC49-9DBA054744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4766585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1"/>
            <a:ext cx="7801073" cy="4158853"/>
          </a:xfrm>
        </p:spPr>
        <p:txBody>
          <a:bodyPr/>
          <a:lstStyle/>
          <a:p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9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BC5D77-1FE3-01EC-92AB-20CE862EBB4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7433294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" y="4662250"/>
            <a:ext cx="7802880" cy="5419009"/>
          </a:xfrm>
        </p:spPr>
        <p:txBody>
          <a:bodyPr/>
          <a:lstStyle/>
          <a:p>
            <a:endParaRPr lang="en-US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defTabSz="966576">
              <a:defRPr/>
            </a:pPr>
            <a:r>
              <a:rPr lang="en-US" sz="1300">
                <a:solidFill>
                  <a:prstClr val="black"/>
                </a:solidFill>
                <a:latin typeface="Palatino Linotype" panose="02040502050505030304"/>
              </a:rPr>
              <a:t>7/3/2022 am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66576">
              <a:defRPr/>
            </a:pPr>
            <a:fld id="{B0DDF2AA-7281-44A6-AED2-5896CA503D69}" type="slidenum">
              <a:rPr lang="en-US" sz="1300">
                <a:solidFill>
                  <a:prstClr val="black"/>
                </a:solidFill>
                <a:latin typeface="Palatino Linotype" panose="02040502050505030304"/>
              </a:rPr>
              <a:pPr defTabSz="966576">
                <a:defRPr/>
              </a:pPr>
              <a:t>10</a:t>
            </a:fld>
            <a:endParaRPr lang="en-US" sz="1300">
              <a:solidFill>
                <a:prstClr val="black"/>
              </a:solidFill>
              <a:latin typeface="Palatino Linotype" panose="02040502050505030304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E1A88-E168-3F7C-CD52-ED7639132C2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  <p:extLst>
      <p:ext uri="{BB962C8B-B14F-4D97-AF65-F5344CB8AC3E}">
        <p14:creationId xmlns:p14="http://schemas.microsoft.com/office/powerpoint/2010/main" val="371660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75815-E604-4A16-9E06-EC43A8516D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6A0C92-3EBD-4931-9E40-BE2A03BF6A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55C4F2-332F-41AC-89B1-281C3B445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B475C-EE7A-4FCD-B815-F2A8DDD04C51}" type="datetime1">
              <a:rPr lang="en-US" smtClean="0"/>
              <a:t>7/3/2022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011F6-9F65-4A16-838E-E719DF67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5183F-67B2-4205-A05E-0D2785A4C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3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6EF54-2C24-4311-8968-A24FDC3F6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9F93F-C7D9-4959-92BE-1421727EFC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A7F63-CC97-45AD-8AE2-7FEC5AA8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D2F18-51C0-4C33-B313-F9A9F6D67F62}" type="datetime1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CBEF2-23BE-4D60-BEF4-B6F11E000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E23808-F4B9-48F5-ABD6-520510230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7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C23161-B495-4D0D-B0DD-CC5D9498E5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0443D0-B9C6-44C1-B39E-C0E2164C4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BCE48F-4EE0-4BDD-A0DE-C7C2A6C5B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9A9D-D1A3-4E39-8446-C58DDD1F5A36}" type="datetime1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667E8-FB99-419F-AE90-58ECF0FAD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23C048-8102-49B1-855C-E98CFDFE0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0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0B564-5D2D-40A6-B03C-1164003CB8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34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2E7A-B1F0-4182-8F0F-8BF20377322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307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726BE-A1B4-43B4-A2D4-FD6DABD219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60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6EE99-D9F3-4961-97B6-A44FBA964D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606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4F56E-D0A2-4AC5-ACEB-1AB7F4D9D7A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70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0B8D80-47D2-4515-8E76-0C1AA36538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17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8BF5E-D857-4ED9-BF10-E7434CE713C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394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18839A-4796-4F64-9D59-BBB45CEE3C2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4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1D1E4-C4D4-403D-8804-7C40FFD7B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729F5-3F2D-4CCB-9532-E30A47F53C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8F464-BC22-4A0B-8E25-4BB8EE5EA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3C1DC-296B-4A2E-B0B3-3F1F0BC81580}" type="datetime1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A43DAC-F735-4CEE-896A-E8F65087E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AB622-805A-418C-978B-1FF7A568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82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ABF7F-061D-40E0-999C-8C3913FE8D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30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5BD9B-0ACC-456E-B05A-F3A8915EC77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5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3897-BA76-4139-9C9A-3B7CD76E34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271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7A4F7-44A2-4F97-8976-EAB6E9A5D6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71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80FCA-39DC-4620-A3A7-322D5D6CD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2211DA-A6C9-40EF-B3C1-5C6DF17CE7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10B8C-B12F-4485-85FA-3E66F4417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AB7DA-7F64-4D8D-B7D7-71B7EEB83D1F}" type="datetime1">
              <a:rPr lang="en-US" smtClean="0"/>
              <a:t>7/3/2022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E704D-A048-494B-B1B9-EB8211502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4D33F-E0E1-4D11-A803-248DDDF1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58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F64DC-FE14-471D-9AAB-64FC5CBDC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F6B61-D89A-49BE-9BC0-2FA4B094E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62B408-D688-40C3-9BDD-B43B15368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91FB02-1372-4518-9ECD-745D4E9F5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9152A-2B5D-46C6-B94C-A8585212B272}" type="datetime1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55902F-4364-492A-8C43-2908CE423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60A534-F110-4503-8491-926738205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3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C1BC5-9131-4D38-8A57-B042ADC21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E2A7D-036A-42F2-96EB-1A8CE3FEF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6AD6F7-A47A-4E8E-B5B8-E8D73FBEE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2FE308-972F-4C06-B58B-236DDE9333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2952F3-4445-4188-B20D-6A87AC471A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EC061D-EF62-4113-B78E-F2FD70CEF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3D2CD-11D2-4B03-918F-64DABB64380B}" type="datetime1">
              <a:rPr lang="en-US" smtClean="0"/>
              <a:t>7/3/2022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3E48CD-0442-4554-A70F-52D0829B8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E9B1E0-4301-43AB-B7FE-0DA5498AC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78F5F-A560-4A3C-B978-23CBF2967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3FF46D2-059B-4A1B-8598-C4AB96BB0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D3D10-257A-4E71-9E85-DA9121FE43A4}" type="datetime1">
              <a:rPr lang="en-US" smtClean="0"/>
              <a:t>7/3/2022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15293A-175B-4099-81BE-9C8495E5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5F7D24-B055-4B8E-B091-AA343C7DD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772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9260A0-3F6B-4023-A90A-087397B3B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E22DA-1CC6-44F6-8E5C-B677D16AD3AE}" type="datetime1">
              <a:rPr lang="en-US" smtClean="0"/>
              <a:t>7/3/2022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F0A6A4-3BC3-4194-98A1-A9AF53702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87A19-93A0-4791-8589-3E6F3B64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41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FEA8E-8F23-4903-8E02-C802D84CC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F51C-CB8B-4FF2-B250-C798713B10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119E0-7E5B-4F31-AE37-F55E52B69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D86657-77A0-4AC0-8937-2602A4EDF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A019F-AA92-44DF-B8C9-FB674BE342D8}" type="datetime1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D7160B-D18A-44A9-8299-92566D06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05567-9CB0-4EA8-869B-94E69438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28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E38EE-E543-4A8F-AEEB-16DC3A3E0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5BC2E-6C90-445D-8C68-07C69F2F46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5640CA-DF67-4CAE-BBE1-F271177760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8FC45-8387-4110-8B9E-29E89E3D3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353D3-F400-4ACF-A772-8853037D4568}" type="datetime1">
              <a:rPr lang="en-US" smtClean="0"/>
              <a:t>7/3/2022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21F14-D55D-418C-9BDE-FC0236EF4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0FC296-97AC-4492-8675-934FA57BC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68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D0656E-396D-4972-BAB1-B1333563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99F7E-685F-49E0-B5AB-90CD5AC45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5F58B-3486-42FE-BFBD-7D3D79DC1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735EC-60E2-4D33-9723-0FDAEEC26641}" type="datetime1">
              <a:rPr lang="en-US" smtClean="0"/>
              <a:pPr/>
              <a:t>7/3/2022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FA4FD-D25C-45A4-BF7D-D3C85A0280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10CB0-9FAA-4453-A707-5BB283A9EC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93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558">
          <p15:clr>
            <a:srgbClr val="F26B43"/>
          </p15:clr>
        </p15:guide>
        <p15:guide id="4" pos="5220">
          <p15:clr>
            <a:srgbClr val="F26B43"/>
          </p15:clr>
        </p15:guide>
        <p15:guide id="5" orient="horz" pos="386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6D3295-3AB7-49D1-AA8C-68BBE3F604E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34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36">
            <a:extLst>
              <a:ext uri="{FF2B5EF4-FFF2-40B4-BE49-F238E27FC236}">
                <a16:creationId xmlns:a16="http://schemas.microsoft.com/office/drawing/2014/main" id="{B26EE4FD-480F-42A5-9FEB-DA630457C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Freeform 5">
            <a:extLst>
              <a:ext uri="{FF2B5EF4-FFF2-40B4-BE49-F238E27FC236}">
                <a16:creationId xmlns:a16="http://schemas.microsoft.com/office/drawing/2014/main" id="{A187062F-BE14-42FC-B06A-607DB23849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766812"/>
            <a:ext cx="616869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731FE21B-2A45-4BF5-8B03-E12341988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632016" y="1423780"/>
            <a:ext cx="515816" cy="3820236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" name="Freeform 7">
            <a:extLst>
              <a:ext uri="{FF2B5EF4-FFF2-40B4-BE49-F238E27FC236}">
                <a16:creationId xmlns:a16="http://schemas.microsoft.com/office/drawing/2014/main" id="{2DC5A94D-79ED-48F5-9DC5-96CBB507C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2" y="1239381"/>
            <a:ext cx="260400" cy="369970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Rectangle 8">
            <a:extLst>
              <a:ext uri="{FF2B5EF4-FFF2-40B4-BE49-F238E27FC236}">
                <a16:creationId xmlns:a16="http://schemas.microsoft.com/office/drawing/2014/main" id="{93A3D4BE-AF25-4F9A-9C29-1145CCE24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87431" y="1230651"/>
            <a:ext cx="765649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895" y="1990378"/>
            <a:ext cx="6927020" cy="2086725"/>
          </a:xfrm>
        </p:spPr>
        <p:txBody>
          <a:bodyPr anchor="t">
            <a:spAutoFit/>
          </a:bodyPr>
          <a:lstStyle/>
          <a:p>
            <a:pPr algn="l"/>
            <a:r>
              <a:rPr lang="en-US" sz="7200" b="1" dirty="0">
                <a:solidFill>
                  <a:srgbClr val="FFFFFF"/>
                </a:solidFill>
                <a:latin typeface="Candara" panose="020E0502030303020204" pitchFamily="34" charset="0"/>
              </a:rPr>
              <a:t>WHEN BAPTISM DOES NO GOOD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5B73B1C-6B6D-A114-3A6B-4DBDEE6A0631}"/>
              </a:ext>
            </a:extLst>
          </p:cNvPr>
          <p:cNvSpPr txBox="1"/>
          <p:nvPr/>
        </p:nvSpPr>
        <p:spPr>
          <a:xfrm>
            <a:off x="3456359" y="5033667"/>
            <a:ext cx="2545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Acts 19:1-7</a:t>
            </a:r>
          </a:p>
        </p:txBody>
      </p:sp>
    </p:spTree>
    <p:extLst>
      <p:ext uri="{BB962C8B-B14F-4D97-AF65-F5344CB8AC3E}">
        <p14:creationId xmlns:p14="http://schemas.microsoft.com/office/powerpoint/2010/main" val="1053374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171221"/>
            <a:ext cx="7673630" cy="1200329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Not Preceded By Proper Faith in Christ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16" y="1395001"/>
            <a:ext cx="8105552" cy="5437386"/>
          </a:xfrm>
        </p:spPr>
        <p:txBody>
          <a:bodyPr>
            <a:spAutoFit/>
          </a:bodyPr>
          <a:lstStyle/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One must believe the words of Christ. </a:t>
            </a:r>
            <a:r>
              <a:rPr lang="en-US" sz="3600" dirty="0">
                <a:latin typeface="Candara" panose="020E0502030303020204" pitchFamily="34" charset="0"/>
              </a:rPr>
              <a:t>Mark 16:16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One must believe the Divine nature of Jesus.</a:t>
            </a:r>
            <a:r>
              <a:rPr lang="en-US" sz="3600" dirty="0">
                <a:latin typeface="Candara" panose="020E0502030303020204" pitchFamily="34" charset="0"/>
              </a:rPr>
              <a:t> Hebrews 1:4-5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Sinners must believe they are lost before and without baptism into Christ.</a:t>
            </a:r>
            <a:r>
              <a:rPr lang="en-US" sz="3600" dirty="0">
                <a:latin typeface="Candara" panose="020E0502030303020204" pitchFamily="34" charset="0"/>
              </a:rPr>
              <a:t> 1 Peter 3:21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The Bible reveals that only sinners are told to be baptized.</a:t>
            </a:r>
            <a:endParaRPr lang="en-US" sz="3600" dirty="0">
              <a:latin typeface="Candara" panose="020E0502030303020204" pitchFamily="34" charset="0"/>
            </a:endParaRPr>
          </a:p>
          <a:p>
            <a:pPr marL="617220" lvl="1" indent="-274320">
              <a:buFont typeface="Wingdings" panose="05000000000000000000" pitchFamily="2" charset="2"/>
              <a:buChar char="§"/>
            </a:pPr>
            <a:r>
              <a:rPr lang="en-US" sz="3600" dirty="0">
                <a:latin typeface="Candara" panose="020E0502030303020204" pitchFamily="34" charset="0"/>
              </a:rPr>
              <a:t>Acts 2:36-38; 22:16; Romans 3:23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28052" y="3337288"/>
            <a:ext cx="51740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306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171221"/>
            <a:ext cx="7673630" cy="1200329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Not Preceded By True Heartfelt Repentance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16" y="1545833"/>
            <a:ext cx="7995431" cy="4524315"/>
          </a:xfrm>
        </p:spPr>
        <p:txBody>
          <a:bodyPr>
            <a:spAutoFit/>
          </a:bodyPr>
          <a:lstStyle/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The Apostle Peter commanded sinners to repent. </a:t>
            </a:r>
            <a:r>
              <a:rPr lang="en-US" sz="3200" dirty="0">
                <a:latin typeface="Candara" panose="020E0502030303020204" pitchFamily="34" charset="0"/>
              </a:rPr>
              <a:t>Acts 2:27-38; cf. 8:14-24</a:t>
            </a:r>
          </a:p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One who refuses to repent before baptism cannot be saved. </a:t>
            </a:r>
            <a:r>
              <a:rPr lang="en-US" sz="3200" dirty="0">
                <a:latin typeface="Candara" panose="020E0502030303020204" pitchFamily="34" charset="0"/>
              </a:rPr>
              <a:t>Luke 13:3, 5</a:t>
            </a:r>
          </a:p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When a sinner refuses to turn from his sins, it makes a mockery of the command that likens one’s burial in water to the death of Christ.</a:t>
            </a:r>
          </a:p>
          <a:p>
            <a:pPr marL="617220" lvl="1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	Romans 6:1-6; Acts 26:20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32765" y="3341998"/>
            <a:ext cx="51834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70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22176"/>
            <a:ext cx="7673630" cy="1643527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Not Preceded By The Scriptural</a:t>
            </a:r>
            <a:r>
              <a:rPr lang="en-US" sz="4000" dirty="0">
                <a:latin typeface="Candara" panose="020E0502030303020204" pitchFamily="34" charset="0"/>
              </a:rPr>
              <a:t> </a:t>
            </a:r>
            <a:r>
              <a:rPr lang="en-US" sz="4000" i="1" dirty="0">
                <a:latin typeface="Candara" panose="020E0502030303020204" pitchFamily="34" charset="0"/>
              </a:rPr>
              <a:t>“</a:t>
            </a:r>
            <a:r>
              <a:rPr lang="en-US" sz="4000" b="1" i="1" dirty="0">
                <a:latin typeface="Candara" panose="020E0502030303020204" pitchFamily="34" charset="0"/>
              </a:rPr>
              <a:t>Good Confession</a:t>
            </a:r>
            <a:r>
              <a:rPr lang="en-US" sz="4000" i="1" dirty="0">
                <a:latin typeface="Candara" panose="020E0502030303020204" pitchFamily="34" charset="0"/>
              </a:rPr>
              <a:t>”</a:t>
            </a:r>
            <a:br>
              <a:rPr lang="en-US" sz="4000" b="1" i="1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1 Timothy 6:11-15; Matthew 16:16</a:t>
            </a:r>
            <a:endParaRPr lang="en-US" sz="2400" b="1" i="1" dirty="0">
              <a:latin typeface="Candara" panose="020E0502030303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32765" y="3341999"/>
            <a:ext cx="51834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30B6A78-67DD-803B-4EA0-9BEEB93DE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8704" y="1815545"/>
            <a:ext cx="7995431" cy="4183709"/>
          </a:xfrm>
        </p:spPr>
        <p:txBody>
          <a:bodyPr>
            <a:spAutoFit/>
          </a:bodyPr>
          <a:lstStyle/>
          <a:p>
            <a:pPr marL="27432" indent="0">
              <a:buNone/>
            </a:pPr>
            <a:r>
              <a:rPr lang="en-US" sz="3600" i="1" dirty="0">
                <a:latin typeface="Candara" panose="020E0502030303020204" pitchFamily="34" charset="0"/>
              </a:rPr>
              <a:t>“</a:t>
            </a:r>
            <a:r>
              <a:rPr lang="en-US" sz="3600" b="1" i="1" dirty="0">
                <a:latin typeface="Candara" panose="020E0502030303020204" pitchFamily="34" charset="0"/>
              </a:rPr>
              <a:t>And as they went on the way, they came unto a certain water; and the eunuch saith, Behold</a:t>
            </a:r>
            <a:r>
              <a:rPr lang="en-US" sz="3600" i="1" dirty="0">
                <a:latin typeface="Candara" panose="020E0502030303020204" pitchFamily="34" charset="0"/>
              </a:rPr>
              <a:t>, (</a:t>
            </a:r>
            <a:r>
              <a:rPr lang="en-US" sz="3600" b="1" i="1" dirty="0">
                <a:latin typeface="Candara" panose="020E0502030303020204" pitchFamily="34" charset="0"/>
              </a:rPr>
              <a:t>here is</a:t>
            </a:r>
            <a:r>
              <a:rPr lang="en-US" sz="3600" i="1" dirty="0">
                <a:latin typeface="Candara" panose="020E0502030303020204" pitchFamily="34" charset="0"/>
              </a:rPr>
              <a:t>) </a:t>
            </a:r>
            <a:r>
              <a:rPr lang="en-US" sz="3600" b="1" i="1" dirty="0">
                <a:latin typeface="Candara" panose="020E0502030303020204" pitchFamily="34" charset="0"/>
              </a:rPr>
              <a:t>water; what doth hinder me to be baptized?</a:t>
            </a:r>
          </a:p>
          <a:p>
            <a:pPr marL="27432" indent="0">
              <a:buNone/>
            </a:pPr>
            <a:r>
              <a:rPr lang="en-US" sz="3600" i="1" dirty="0">
                <a:latin typeface="Candara" panose="020E0502030303020204" pitchFamily="34" charset="0"/>
              </a:rPr>
              <a:t>(</a:t>
            </a:r>
            <a:r>
              <a:rPr lang="en-US" sz="3600" b="1" i="1" dirty="0">
                <a:latin typeface="Candara" panose="020E0502030303020204" pitchFamily="34" charset="0"/>
              </a:rPr>
              <a:t>And Philip said, If thou believest with all thy heart, thou mayest. And he answered and said, </a:t>
            </a:r>
            <a:r>
              <a:rPr lang="en-US" sz="3600" b="1" i="1" dirty="0">
                <a:highlight>
                  <a:srgbClr val="FFFF00"/>
                </a:highlight>
                <a:latin typeface="Candara" panose="020E0502030303020204" pitchFamily="34" charset="0"/>
              </a:rPr>
              <a:t>I believe that Jesus Christ is the Son of God</a:t>
            </a:r>
            <a:r>
              <a:rPr lang="en-US" sz="3600" i="1" dirty="0">
                <a:highlight>
                  <a:srgbClr val="FFFF00"/>
                </a:highlight>
                <a:latin typeface="Candara" panose="020E0502030303020204" pitchFamily="34" charset="0"/>
              </a:rPr>
              <a:t>.)”</a:t>
            </a:r>
            <a:r>
              <a:rPr lang="en-US" sz="3600" dirty="0">
                <a:highlight>
                  <a:srgbClr val="FFFF00"/>
                </a:highlight>
                <a:latin typeface="Candara" panose="020E0502030303020204" pitchFamily="34" charset="0"/>
              </a:rPr>
              <a:t> </a:t>
            </a:r>
            <a:r>
              <a:rPr lang="en-US" sz="3600" b="1" dirty="0">
                <a:highlight>
                  <a:srgbClr val="FFFF00"/>
                </a:highlight>
                <a:latin typeface="Candara" panose="020E0502030303020204" pitchFamily="34" charset="0"/>
              </a:rPr>
              <a:t>Acts 8:36-37</a:t>
            </a:r>
          </a:p>
        </p:txBody>
      </p:sp>
    </p:spTree>
    <p:extLst>
      <p:ext uri="{BB962C8B-B14F-4D97-AF65-F5344CB8AC3E}">
        <p14:creationId xmlns:p14="http://schemas.microsoft.com/office/powerpoint/2010/main" val="422918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16" y="1930914"/>
            <a:ext cx="8105551" cy="4893647"/>
          </a:xfrm>
        </p:spPr>
        <p:txBody>
          <a:bodyPr wrap="square">
            <a:spAutoFit/>
          </a:bodyPr>
          <a:lstStyle/>
          <a:p>
            <a:pPr marL="2743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dirty="0">
                <a:latin typeface="Candara" panose="020E0502030303020204" pitchFamily="34" charset="0"/>
              </a:rPr>
              <a:t>Denominational</a:t>
            </a:r>
            <a:r>
              <a:rPr lang="en-US" sz="2600" dirty="0">
                <a:latin typeface="Candara" panose="020E0502030303020204" pitchFamily="34" charset="0"/>
              </a:rPr>
              <a:t> “</a:t>
            </a:r>
            <a:r>
              <a:rPr lang="en-US" sz="2600" b="1" dirty="0">
                <a:latin typeface="Candara" panose="020E0502030303020204" pitchFamily="34" charset="0"/>
              </a:rPr>
              <a:t>confession</a:t>
            </a:r>
            <a:r>
              <a:rPr lang="en-US" sz="2600" dirty="0">
                <a:latin typeface="Candara" panose="020E0502030303020204" pitchFamily="34" charset="0"/>
              </a:rPr>
              <a:t>” </a:t>
            </a:r>
            <a:r>
              <a:rPr lang="en-US" sz="2600" b="1" dirty="0">
                <a:latin typeface="Candara" panose="020E0502030303020204" pitchFamily="34" charset="0"/>
              </a:rPr>
              <a:t>is foreign to scripture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Candara" panose="020E0502030303020204" pitchFamily="34" charset="0"/>
              </a:rPr>
              <a:t>Many say something like, “</a:t>
            </a:r>
            <a:r>
              <a:rPr lang="en-US" sz="2600" u="sng" dirty="0">
                <a:latin typeface="Candara" panose="020E0502030303020204" pitchFamily="34" charset="0"/>
              </a:rPr>
              <a:t>I believe that God for Christ’s sake has forgiven me</a:t>
            </a:r>
            <a:r>
              <a:rPr lang="en-US" sz="2600" dirty="0">
                <a:latin typeface="Candara" panose="020E0502030303020204" pitchFamily="34" charset="0"/>
              </a:rPr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Candara" panose="020E0502030303020204" pitchFamily="34" charset="0"/>
              </a:rPr>
              <a:t>The Bible teaches that the forgiveness of the sins of the sinner occurs </a:t>
            </a:r>
            <a:r>
              <a:rPr lang="en-US" sz="2600" b="1" dirty="0">
                <a:latin typeface="Candara" panose="020E0502030303020204" pitchFamily="34" charset="0"/>
              </a:rPr>
              <a:t>at baptism </a:t>
            </a:r>
            <a:r>
              <a:rPr lang="en-US" sz="2600" dirty="0">
                <a:latin typeface="Candara" panose="020E0502030303020204" pitchFamily="34" charset="0"/>
              </a:rPr>
              <a:t>and not before!</a:t>
            </a:r>
          </a:p>
          <a:p>
            <a:pPr marL="617220" lvl="2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Acts 22:16; Romans 6:3-6; Acts 2:38-39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Candara" panose="020E0502030303020204" pitchFamily="34" charset="0"/>
              </a:rPr>
              <a:t>We come in contact with the blood </a:t>
            </a:r>
            <a:r>
              <a:rPr lang="en-US" sz="2600" b="1" dirty="0">
                <a:latin typeface="Candara" panose="020E0502030303020204" pitchFamily="34" charset="0"/>
              </a:rPr>
              <a:t>at baptism</a:t>
            </a:r>
            <a:r>
              <a:rPr lang="en-US" sz="2600" dirty="0">
                <a:latin typeface="Candara" panose="020E0502030303020204" pitchFamily="34" charset="0"/>
              </a:rPr>
              <a:t> then remain in contact with the blood by </a:t>
            </a:r>
            <a:r>
              <a:rPr lang="en-US" sz="2600" i="1" dirty="0">
                <a:latin typeface="Candara" panose="020E0502030303020204" pitchFamily="34" charset="0"/>
              </a:rPr>
              <a:t>“</a:t>
            </a:r>
            <a:r>
              <a:rPr lang="en-US" sz="2600" b="1" i="1" dirty="0">
                <a:latin typeface="Candara" panose="020E0502030303020204" pitchFamily="34" charset="0"/>
              </a:rPr>
              <a:t>walking in the light</a:t>
            </a:r>
            <a:r>
              <a:rPr lang="en-US" sz="2600" i="1" dirty="0">
                <a:latin typeface="Candara" panose="020E0502030303020204" pitchFamily="34" charset="0"/>
              </a:rPr>
              <a:t>.” </a:t>
            </a:r>
            <a:r>
              <a:rPr lang="en-US" sz="2600" dirty="0">
                <a:latin typeface="Candara" panose="020E0502030303020204" pitchFamily="34" charset="0"/>
              </a:rPr>
              <a:t>1 John 1:5-6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600" dirty="0">
                <a:latin typeface="Candara" panose="020E0502030303020204" pitchFamily="34" charset="0"/>
              </a:rPr>
              <a:t>Confession does not forgive the sins – it brings one </a:t>
            </a:r>
            <a:r>
              <a:rPr lang="en-US" sz="2600" i="1" dirty="0">
                <a:latin typeface="Candara" panose="020E0502030303020204" pitchFamily="34" charset="0"/>
              </a:rPr>
              <a:t>“</a:t>
            </a:r>
            <a:r>
              <a:rPr lang="en-US" sz="2600" b="1" i="1" u="sng" dirty="0">
                <a:latin typeface="Candara" panose="020E0502030303020204" pitchFamily="34" charset="0"/>
              </a:rPr>
              <a:t>unto</a:t>
            </a:r>
            <a:r>
              <a:rPr lang="en-US" sz="2600" b="1" i="1" dirty="0">
                <a:latin typeface="Candara" panose="020E0502030303020204" pitchFamily="34" charset="0"/>
              </a:rPr>
              <a:t> salvation</a:t>
            </a:r>
            <a:r>
              <a:rPr lang="en-US" sz="2600" i="1" dirty="0">
                <a:latin typeface="Candara" panose="020E0502030303020204" pitchFamily="34" charset="0"/>
              </a:rPr>
              <a:t>”</a:t>
            </a:r>
            <a:endParaRPr lang="en-US" sz="2600" dirty="0">
              <a:latin typeface="Candara" panose="020E0502030303020204" pitchFamily="34" charset="0"/>
            </a:endParaRPr>
          </a:p>
          <a:p>
            <a:pPr marL="617220" lvl="2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2600" dirty="0">
                <a:latin typeface="Candara" panose="020E0502030303020204" pitchFamily="34" charset="0"/>
              </a:rPr>
              <a:t>Romans 10:8-11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28052" y="3337285"/>
            <a:ext cx="517405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C04E16C-B56A-E57E-6BDA-EEAF8C73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4" y="20842"/>
            <a:ext cx="7899363" cy="1815882"/>
          </a:xfr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000" b="1" dirty="0">
                <a:latin typeface="Candara" panose="020E0502030303020204" pitchFamily="34" charset="0"/>
              </a:rPr>
              <a:t>If Not Preceded By The Scriptural </a:t>
            </a:r>
            <a:r>
              <a:rPr lang="en-US" sz="4000" i="1" dirty="0">
                <a:latin typeface="Candara" panose="020E0502030303020204" pitchFamily="34" charset="0"/>
              </a:rPr>
              <a:t>“</a:t>
            </a:r>
            <a:r>
              <a:rPr lang="en-US" sz="4000" b="1" i="1" dirty="0">
                <a:latin typeface="Candara" panose="020E0502030303020204" pitchFamily="34" charset="0"/>
              </a:rPr>
              <a:t>Good Confession</a:t>
            </a:r>
            <a:r>
              <a:rPr lang="en-US" sz="4000" i="1" dirty="0">
                <a:latin typeface="Candara" panose="020E0502030303020204" pitchFamily="34" charset="0"/>
              </a:rPr>
              <a:t>”</a:t>
            </a:r>
            <a:br>
              <a:rPr lang="en-US" sz="4000" b="1" i="1" dirty="0">
                <a:latin typeface="Candara" panose="020E0502030303020204" pitchFamily="34" charset="0"/>
              </a:rPr>
            </a:br>
            <a:r>
              <a:rPr lang="en-US" sz="2800" dirty="0">
                <a:latin typeface="Candara" panose="020E0502030303020204" pitchFamily="34" charset="0"/>
              </a:rPr>
              <a:t>1 Timothy 6:11-15; Matthew 16:16</a:t>
            </a:r>
            <a:endParaRPr lang="en-US" sz="2400" b="1" i="1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82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64" y="341540"/>
            <a:ext cx="8757500" cy="1075679"/>
          </a:xfrm>
          <a:solidFill>
            <a:schemeClr val="tx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400" b="1" dirty="0">
                <a:latin typeface="Candara" panose="020E0502030303020204" pitchFamily="34" charset="0"/>
              </a:rPr>
              <a:t>All Spiritual Blessings Are </a:t>
            </a:r>
            <a:r>
              <a:rPr lang="en-US" sz="4400" b="1" i="1" u="sng" dirty="0">
                <a:latin typeface="Candara" panose="020E0502030303020204" pitchFamily="34" charset="0"/>
              </a:rPr>
              <a:t>IN CHRIST</a:t>
            </a:r>
            <a:br>
              <a:rPr lang="en-US" b="1" dirty="0"/>
            </a:br>
            <a:r>
              <a:rPr lang="en-US" sz="2700" dirty="0">
                <a:latin typeface="Candara" panose="020E0502030303020204" pitchFamily="34" charset="0"/>
              </a:rPr>
              <a:t>Ephesians 1:3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333737" y="1702104"/>
            <a:ext cx="2745077" cy="4930050"/>
          </a:xfrm>
          <a:prstGeom prst="roundRect">
            <a:avLst>
              <a:gd name="adj" fmla="val 7565"/>
            </a:avLst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3139" y="1760556"/>
            <a:ext cx="2586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</a:t>
            </a:r>
            <a:r>
              <a:rPr kumimoji="0" lang="en-US" sz="40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In Christ</a:t>
            </a:r>
            <a:r>
              <a:rPr kumimoji="0" lang="en-US" sz="40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694221" y="2462671"/>
            <a:ext cx="2024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Redemption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Ephesians 1:7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64658" y="3232112"/>
            <a:ext cx="20832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New Creation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2 Corinthians 5:1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33737" y="4001553"/>
            <a:ext cx="274507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Remission Of Sins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Matthew 26:28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3741" y="4722090"/>
            <a:ext cx="27450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Sanctification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Hebrews 13:12; </a:t>
            </a:r>
            <a:b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</a:b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1 Corinthians. 6:11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865650" y="5739592"/>
            <a:ext cx="1852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Justification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Romans 5:9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7235" y="5438502"/>
            <a:ext cx="2396938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Believe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UNTO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Romans 10:10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17764" y="4474806"/>
            <a:ext cx="2396938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Repent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UNTO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Acts 11:18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41041" y="3531210"/>
            <a:ext cx="2396938" cy="7694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Confess</a:t>
            </a:r>
            <a:r>
              <a:rPr kumimoji="0" lang="en-US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“</a:t>
            </a:r>
            <a:r>
              <a:rPr kumimoji="0" lang="en-US" sz="2400" b="1" i="1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UNTO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Romans 10:10</a:t>
            </a:r>
          </a:p>
        </p:txBody>
      </p:sp>
      <p:sp>
        <p:nvSpPr>
          <p:cNvPr id="3" name="Arrow: Up-Down 2">
            <a:extLst>
              <a:ext uri="{FF2B5EF4-FFF2-40B4-BE49-F238E27FC236}">
                <a16:creationId xmlns:a16="http://schemas.microsoft.com/office/drawing/2014/main" id="{F01D917B-39E1-4FDA-955F-AF3811BCA514}"/>
              </a:ext>
            </a:extLst>
          </p:cNvPr>
          <p:cNvSpPr/>
          <p:nvPr/>
        </p:nvSpPr>
        <p:spPr>
          <a:xfrm rot="1418456">
            <a:off x="6789504" y="855730"/>
            <a:ext cx="482700" cy="1125863"/>
          </a:xfrm>
          <a:prstGeom prst="upDownArrow">
            <a:avLst>
              <a:gd name="adj1" fmla="val 50000"/>
              <a:gd name="adj2" fmla="val 51737"/>
            </a:avLst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4690579-83AF-4FED-925B-E9AF9DA9D9CD}"/>
              </a:ext>
            </a:extLst>
          </p:cNvPr>
          <p:cNvGrpSpPr/>
          <p:nvPr/>
        </p:nvGrpSpPr>
        <p:grpSpPr>
          <a:xfrm>
            <a:off x="2236983" y="1610983"/>
            <a:ext cx="3392845" cy="2054753"/>
            <a:chOff x="2416233" y="1784535"/>
            <a:chExt cx="3392845" cy="2054753"/>
          </a:xfrm>
        </p:grpSpPr>
        <p:sp>
          <p:nvSpPr>
            <p:cNvPr id="16" name="Up Arrow 13">
              <a:extLst>
                <a:ext uri="{FF2B5EF4-FFF2-40B4-BE49-F238E27FC236}">
                  <a16:creationId xmlns:a16="http://schemas.microsoft.com/office/drawing/2014/main" id="{4F0425AC-91A5-4EA2-8D2A-2D022AC8967D}"/>
                </a:ext>
              </a:extLst>
            </p:cNvPr>
            <p:cNvSpPr>
              <a:spLocks/>
            </p:cNvSpPr>
            <p:nvPr/>
          </p:nvSpPr>
          <p:spPr>
            <a:xfrm rot="5400000">
              <a:off x="3178980" y="1209190"/>
              <a:ext cx="2054753" cy="3205443"/>
            </a:xfrm>
            <a:prstGeom prst="upArrow">
              <a:avLst>
                <a:gd name="adj1" fmla="val 50000"/>
                <a:gd name="adj2" fmla="val 5562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E28DDB0-5DEB-4A20-BE15-A3A1EC76A5B9}"/>
                </a:ext>
              </a:extLst>
            </p:cNvPr>
            <p:cNvSpPr txBox="1">
              <a:spLocks/>
            </p:cNvSpPr>
            <p:nvPr/>
          </p:nvSpPr>
          <p:spPr>
            <a:xfrm>
              <a:off x="2416233" y="2242524"/>
              <a:ext cx="2909352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“</a:t>
              </a:r>
              <a:r>
                <a:rPr kumimoji="0" lang="en-US" sz="2800" b="1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Baptized </a:t>
              </a:r>
              <a:r>
                <a:rPr kumimoji="0" lang="en-US" sz="2800" b="1" i="1" u="sng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INTO</a:t>
              </a:r>
              <a:r>
                <a:rPr kumimoji="0" lang="en-US" sz="2800" i="1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”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Romans 6:3-6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ndara" panose="020E0502030303020204" pitchFamily="34" charset="0"/>
                  <a:ea typeface="+mn-ea"/>
                  <a:cs typeface="+mn-cs"/>
                </a:rPr>
                <a:t>Galatians 3:26-27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954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0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328223"/>
            <a:ext cx="7673630" cy="646331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It Is Not By Immersion In Water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828" y="1541177"/>
            <a:ext cx="8157884" cy="4841838"/>
          </a:xfrm>
        </p:spPr>
        <p:txBody>
          <a:bodyPr wrap="square">
            <a:spAutoFit/>
          </a:bodyPr>
          <a:lstStyle/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highlight>
                  <a:srgbClr val="FFFF00"/>
                </a:highlight>
                <a:latin typeface="Candara" panose="020E0502030303020204" pitchFamily="34" charset="0"/>
              </a:rPr>
              <a:t>Scriptural baptism is a </a:t>
            </a:r>
            <a:r>
              <a:rPr lang="en-US" sz="3600" b="1" i="1" u="sng" dirty="0">
                <a:highlight>
                  <a:srgbClr val="FFFF00"/>
                </a:highlight>
                <a:latin typeface="Candara" panose="020E0502030303020204" pitchFamily="34" charset="0"/>
              </a:rPr>
              <a:t>burial</a:t>
            </a:r>
            <a:r>
              <a:rPr lang="en-US" sz="3600" b="1" dirty="0">
                <a:highlight>
                  <a:srgbClr val="FFFF00"/>
                </a:highlight>
                <a:latin typeface="Candara" panose="020E0502030303020204" pitchFamily="34" charset="0"/>
              </a:rPr>
              <a:t> in water with Christ.</a:t>
            </a:r>
          </a:p>
          <a:p>
            <a:pPr marL="617220" lvl="1" indent="-274320">
              <a:buFont typeface="Wingdings" panose="05000000000000000000" pitchFamily="2" charset="2"/>
              <a:buChar char="§"/>
            </a:pPr>
            <a:r>
              <a:rPr lang="en-US" sz="2900" dirty="0">
                <a:latin typeface="Candara" panose="020E0502030303020204" pitchFamily="34" charset="0"/>
              </a:rPr>
              <a:t>Romans 6:4; Colossians 2:12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Many advocate sprinkling, pouring, OR immersion</a:t>
            </a:r>
            <a:r>
              <a:rPr lang="en-US" sz="3600" dirty="0">
                <a:latin typeface="Candara" panose="020E0502030303020204" pitchFamily="34" charset="0"/>
              </a:rPr>
              <a:t> – “</a:t>
            </a:r>
            <a:r>
              <a:rPr lang="en-US" sz="3600" b="1" dirty="0">
                <a:latin typeface="Candara" panose="020E0502030303020204" pitchFamily="34" charset="0"/>
              </a:rPr>
              <a:t>take your pick</a:t>
            </a:r>
            <a:r>
              <a:rPr lang="en-US" sz="3600" dirty="0">
                <a:latin typeface="Candara" panose="020E0502030303020204" pitchFamily="34" charset="0"/>
              </a:rPr>
              <a:t>.”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The Bible does not give us such options.</a:t>
            </a:r>
          </a:p>
          <a:p>
            <a:pPr marL="598932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The word</a:t>
            </a:r>
            <a:r>
              <a:rPr lang="en-US" sz="3600" dirty="0">
                <a:latin typeface="Candara" panose="020E0502030303020204" pitchFamily="34" charset="0"/>
              </a:rPr>
              <a:t> </a:t>
            </a:r>
            <a:r>
              <a:rPr lang="en-US" sz="3600" i="1" dirty="0">
                <a:latin typeface="Candara" panose="020E0502030303020204" pitchFamily="34" charset="0"/>
              </a:rPr>
              <a:t>“</a:t>
            </a:r>
            <a:r>
              <a:rPr lang="en-US" sz="3600" b="1" i="1" dirty="0">
                <a:latin typeface="Candara" panose="020E0502030303020204" pitchFamily="34" charset="0"/>
              </a:rPr>
              <a:t>baptism</a:t>
            </a:r>
            <a:r>
              <a:rPr lang="en-US" sz="3600" i="1" dirty="0">
                <a:latin typeface="Candara" panose="020E0502030303020204" pitchFamily="34" charset="0"/>
              </a:rPr>
              <a:t>” </a:t>
            </a:r>
            <a:r>
              <a:rPr lang="en-US" sz="3600" b="1" i="1" dirty="0">
                <a:latin typeface="Candara" panose="020E0502030303020204" pitchFamily="34" charset="0"/>
              </a:rPr>
              <a:t>is</a:t>
            </a:r>
            <a:r>
              <a:rPr lang="en-US" sz="3600" i="1" dirty="0">
                <a:latin typeface="Candara" panose="020E0502030303020204" pitchFamily="34" charset="0"/>
              </a:rPr>
              <a:t> </a:t>
            </a:r>
            <a:r>
              <a:rPr lang="en-US" sz="3600" b="1" dirty="0">
                <a:latin typeface="Candara" panose="020E0502030303020204" pitchFamily="34" charset="0"/>
              </a:rPr>
              <a:t>from </a:t>
            </a:r>
            <a:r>
              <a:rPr lang="en-US" sz="3600" b="1" i="1" dirty="0" err="1">
                <a:latin typeface="Candara" panose="020E0502030303020204" pitchFamily="34" charset="0"/>
              </a:rPr>
              <a:t>baptizo</a:t>
            </a:r>
            <a:r>
              <a:rPr lang="en-US" sz="3600" b="1" dirty="0">
                <a:latin typeface="Candara" panose="020E0502030303020204" pitchFamily="34" charset="0"/>
              </a:rPr>
              <a:t> meaning to dip, plunge, or submerge.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32765" y="3341997"/>
            <a:ext cx="51834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9333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171221"/>
            <a:ext cx="7673630" cy="1200329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Not Followed By A Faithful Life In Obedience To Christ. </a:t>
            </a:r>
            <a:r>
              <a:rPr lang="en-US" sz="2800" dirty="0">
                <a:latin typeface="Candara" panose="020E0502030303020204" pitchFamily="34" charset="0"/>
              </a:rPr>
              <a:t>Acts 2:41-42, 47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920" y="1508125"/>
            <a:ext cx="8226048" cy="486287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100" b="1" dirty="0">
                <a:highlight>
                  <a:srgbClr val="FFFF00"/>
                </a:highlight>
                <a:latin typeface="Candara" panose="020E0502030303020204" pitchFamily="34" charset="0"/>
              </a:rPr>
              <a:t>Sinners who</a:t>
            </a:r>
            <a:r>
              <a:rPr lang="en-US" sz="3100" dirty="0">
                <a:highlight>
                  <a:srgbClr val="FFFF00"/>
                </a:highlight>
                <a:latin typeface="Candara" panose="020E0502030303020204" pitchFamily="34" charset="0"/>
              </a:rPr>
              <a:t> </a:t>
            </a:r>
            <a:r>
              <a:rPr lang="en-US" sz="3100" i="1" dirty="0">
                <a:highlight>
                  <a:srgbClr val="FFFF00"/>
                </a:highlight>
                <a:latin typeface="Candara" panose="020E0502030303020204" pitchFamily="34" charset="0"/>
              </a:rPr>
              <a:t>“</a:t>
            </a:r>
            <a:r>
              <a:rPr lang="en-US" sz="3100" b="1" i="1" u="sng" dirty="0">
                <a:highlight>
                  <a:srgbClr val="FFFF00"/>
                </a:highlight>
                <a:latin typeface="Candara" panose="020E0502030303020204" pitchFamily="34" charset="0"/>
              </a:rPr>
              <a:t>gladly received his word</a:t>
            </a:r>
            <a:r>
              <a:rPr lang="en-US" sz="3100" i="1" u="sng" dirty="0">
                <a:highlight>
                  <a:srgbClr val="FFFF00"/>
                </a:highlight>
                <a:latin typeface="Candara" panose="020E0502030303020204" pitchFamily="34" charset="0"/>
              </a:rPr>
              <a:t>.</a:t>
            </a:r>
            <a:r>
              <a:rPr lang="en-US" sz="3100" i="1" dirty="0">
                <a:highlight>
                  <a:srgbClr val="FFFF00"/>
                </a:highlight>
                <a:latin typeface="Candara" panose="020E0502030303020204" pitchFamily="34" charset="0"/>
              </a:rPr>
              <a:t>”</a:t>
            </a:r>
          </a:p>
          <a:p>
            <a:pPr marL="617220" lvl="1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i="1" dirty="0">
                <a:latin typeface="Candara" panose="020E0502030303020204" pitchFamily="34" charset="0"/>
              </a:rPr>
              <a:t>“</a:t>
            </a:r>
            <a:r>
              <a:rPr lang="en-US" sz="3100" b="1" i="1" dirty="0">
                <a:latin typeface="Candara" panose="020E0502030303020204" pitchFamily="34" charset="0"/>
              </a:rPr>
              <a:t>were baptized</a:t>
            </a:r>
            <a:r>
              <a:rPr lang="en-US" sz="3100" i="1" dirty="0">
                <a:latin typeface="Candara" panose="020E0502030303020204" pitchFamily="34" charset="0"/>
              </a:rPr>
              <a:t>” </a:t>
            </a:r>
            <a:r>
              <a:rPr lang="en-US" sz="3100" dirty="0">
                <a:latin typeface="Candara" panose="020E0502030303020204" pitchFamily="34" charset="0"/>
              </a:rPr>
              <a:t>and </a:t>
            </a:r>
            <a:r>
              <a:rPr lang="en-US" sz="3100" i="1" dirty="0">
                <a:latin typeface="Candara" panose="020E0502030303020204" pitchFamily="34" charset="0"/>
              </a:rPr>
              <a:t>“</a:t>
            </a:r>
            <a:r>
              <a:rPr lang="en-US" sz="3100" b="1" i="1" dirty="0">
                <a:latin typeface="Candara" panose="020E0502030303020204" pitchFamily="34" charset="0"/>
              </a:rPr>
              <a:t>were added</a:t>
            </a:r>
            <a:r>
              <a:rPr lang="en-US" sz="3100" i="1" dirty="0">
                <a:latin typeface="Candara" panose="020E0502030303020204" pitchFamily="34" charset="0"/>
              </a:rPr>
              <a:t>”</a:t>
            </a:r>
          </a:p>
          <a:p>
            <a:pPr marL="617220" lvl="1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i="1" dirty="0">
                <a:latin typeface="Candara" panose="020E0502030303020204" pitchFamily="34" charset="0"/>
              </a:rPr>
              <a:t>“</a:t>
            </a:r>
            <a:r>
              <a:rPr lang="en-US" sz="3100" b="1" i="1" dirty="0">
                <a:latin typeface="Candara" panose="020E0502030303020204" pitchFamily="34" charset="0"/>
              </a:rPr>
              <a:t>And they continued stedfastly</a:t>
            </a:r>
            <a:r>
              <a:rPr lang="en-US" sz="3100" i="1" dirty="0">
                <a:latin typeface="Candara" panose="020E0502030303020204" pitchFamily="34" charset="0"/>
              </a:rPr>
              <a:t>”</a:t>
            </a:r>
          </a:p>
          <a:p>
            <a:pPr marL="617220" lvl="2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i="1" dirty="0">
                <a:latin typeface="Candara" panose="020E0502030303020204" pitchFamily="34" charset="0"/>
              </a:rPr>
              <a:t>“</a:t>
            </a:r>
            <a:r>
              <a:rPr lang="en-US" sz="3100" b="1" i="1" dirty="0">
                <a:latin typeface="Candara" panose="020E0502030303020204" pitchFamily="34" charset="0"/>
              </a:rPr>
              <a:t>in the apostles</a:t>
            </a:r>
            <a:r>
              <a:rPr lang="en-US" sz="3100" i="1" dirty="0">
                <a:latin typeface="Candara" panose="020E0502030303020204" pitchFamily="34" charset="0"/>
              </a:rPr>
              <a:t>’ </a:t>
            </a:r>
            <a:r>
              <a:rPr lang="en-US" sz="3100" b="1" i="1" dirty="0">
                <a:latin typeface="Candara" panose="020E0502030303020204" pitchFamily="34" charset="0"/>
              </a:rPr>
              <a:t>doctrine</a:t>
            </a:r>
            <a:r>
              <a:rPr lang="en-US" sz="3100" i="1" dirty="0">
                <a:latin typeface="Candara" panose="020E0502030303020204" pitchFamily="34" charset="0"/>
              </a:rPr>
              <a:t>”</a:t>
            </a:r>
          </a:p>
          <a:p>
            <a:pPr marL="617220" lvl="2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i="1" dirty="0">
                <a:latin typeface="Candara" panose="020E0502030303020204" pitchFamily="34" charset="0"/>
              </a:rPr>
              <a:t>“</a:t>
            </a:r>
            <a:r>
              <a:rPr lang="en-US" sz="3100" b="1" i="1" dirty="0">
                <a:latin typeface="Candara" panose="020E0502030303020204" pitchFamily="34" charset="0"/>
              </a:rPr>
              <a:t>and fellowship, and in breaking of bread, and in prayers</a:t>
            </a:r>
            <a:r>
              <a:rPr lang="en-US" sz="3100" i="1" dirty="0">
                <a:latin typeface="Candara" panose="020E0502030303020204" pitchFamily="34" charset="0"/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100" b="1" dirty="0">
                <a:latin typeface="Candara" panose="020E0502030303020204" pitchFamily="34" charset="0"/>
              </a:rPr>
              <a:t>Some who have been baptized do not endure to the end nor mold their lives in obedience to Christ.</a:t>
            </a:r>
            <a:r>
              <a:rPr lang="en-US" sz="3100" dirty="0">
                <a:latin typeface="Candara" panose="020E0502030303020204" pitchFamily="34" charset="0"/>
              </a:rPr>
              <a:t> 2 Peter 2:19-22</a:t>
            </a:r>
          </a:p>
          <a:p>
            <a:pPr marL="617220" lvl="1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100" dirty="0">
                <a:latin typeface="Candara" panose="020E0502030303020204" pitchFamily="34" charset="0"/>
              </a:rPr>
              <a:t>Matthew 24:13; Romans 12:1-2; Hebrews 2:1-3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32765" y="3341998"/>
            <a:ext cx="518348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79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211511"/>
            <a:ext cx="7673630" cy="1119748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sz="3600" b="1" dirty="0">
                <a:latin typeface="Candara" panose="020E0502030303020204" pitchFamily="34" charset="0"/>
              </a:rPr>
              <a:t>If Not Preceded By A Scriptural Understanding.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34356" y="3343588"/>
            <a:ext cx="518666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BD6E09-C0DF-4BCE-AEA8-2D4902440586}"/>
              </a:ext>
            </a:extLst>
          </p:cNvPr>
          <p:cNvSpPr txBox="1">
            <a:spLocks/>
          </p:cNvSpPr>
          <p:nvPr/>
        </p:nvSpPr>
        <p:spPr>
          <a:xfrm>
            <a:off x="1139605" y="1427585"/>
            <a:ext cx="7673630" cy="1089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If Not Preceded By Proper Faith In Christ.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0798786-42B6-45EC-8A3E-D69F805E8FB2}"/>
              </a:ext>
            </a:extLst>
          </p:cNvPr>
          <p:cNvSpPr txBox="1">
            <a:spLocks/>
          </p:cNvSpPr>
          <p:nvPr/>
        </p:nvSpPr>
        <p:spPr>
          <a:xfrm>
            <a:off x="1139605" y="2591825"/>
            <a:ext cx="7673630" cy="1089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If Not Preceded By True Heartfelt Repentance.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C39F17D3-872B-4BC0-9DCF-11F2D3D4FD3B}"/>
              </a:ext>
            </a:extLst>
          </p:cNvPr>
          <p:cNvSpPr txBox="1">
            <a:spLocks/>
          </p:cNvSpPr>
          <p:nvPr/>
        </p:nvSpPr>
        <p:spPr>
          <a:xfrm>
            <a:off x="1139605" y="3725936"/>
            <a:ext cx="7673630" cy="10895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If Not Preceded By The Scriptural 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“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Good Confession</a:t>
            </a:r>
            <a:r>
              <a:rPr kumimoji="0" lang="en-US" sz="36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.”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776F7CA-E7B3-4BB7-B82A-36ECEFAF8BF5}"/>
              </a:ext>
            </a:extLst>
          </p:cNvPr>
          <p:cNvSpPr txBox="1">
            <a:spLocks/>
          </p:cNvSpPr>
          <p:nvPr/>
        </p:nvSpPr>
        <p:spPr>
          <a:xfrm>
            <a:off x="1139605" y="4870370"/>
            <a:ext cx="7673630" cy="5909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If It Is Not By Immersion In Water.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9204C4B-26C9-49F8-A0E8-B0AFAE40DD2E}"/>
              </a:ext>
            </a:extLst>
          </p:cNvPr>
          <p:cNvSpPr txBox="1">
            <a:spLocks/>
          </p:cNvSpPr>
          <p:nvPr/>
        </p:nvSpPr>
        <p:spPr>
          <a:xfrm>
            <a:off x="1139605" y="5486451"/>
            <a:ext cx="7673630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 anchor="ctr">
            <a:sp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marR="0" lvl="0" indent="-57150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ndara" panose="020E0502030303020204" pitchFamily="34" charset="0"/>
                <a:ea typeface="+mj-ea"/>
                <a:cs typeface="+mj-cs"/>
              </a:rPr>
              <a:t>If Not Followed By A Faithful Life In Obedience To Christ.</a:t>
            </a:r>
          </a:p>
        </p:txBody>
      </p:sp>
    </p:spTree>
    <p:extLst>
      <p:ext uri="{BB962C8B-B14F-4D97-AF65-F5344CB8AC3E}">
        <p14:creationId xmlns:p14="http://schemas.microsoft.com/office/powerpoint/2010/main" val="96791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E4BBA-173E-42EA-BA09-D518B03F5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188" y="527559"/>
            <a:ext cx="7207624" cy="3748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marL="0" indent="0" algn="ctr">
              <a:buNone/>
            </a:pPr>
            <a:r>
              <a:rPr lang="en-US" sz="8800" b="1" i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ara" panose="020E0502030303020204" pitchFamily="34" charset="0"/>
              </a:rPr>
              <a:t>Did Your Baptism Do You Any Good?</a:t>
            </a:r>
            <a:endParaRPr lang="en-US" sz="8800" b="1" i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B6A3A1-9673-C595-844D-EA74C077A637}"/>
              </a:ext>
            </a:extLst>
          </p:cNvPr>
          <p:cNvSpPr txBox="1"/>
          <p:nvPr/>
        </p:nvSpPr>
        <p:spPr>
          <a:xfrm>
            <a:off x="220337" y="4721979"/>
            <a:ext cx="89236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Psalms 26:2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Examine me,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O Jehovah, and prove me; try my heart and my mind.”</a:t>
            </a:r>
          </a:p>
          <a:p>
            <a:endParaRPr lang="en-US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 Corinthians 13:5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000" i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Examine yourselves,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whether ye be in the faith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; prove your own selves. Know ye not your own selves, how that Jesus Christ is in you, except ye be reprobates?”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(KJV)</a:t>
            </a:r>
          </a:p>
        </p:txBody>
      </p:sp>
    </p:spTree>
    <p:extLst>
      <p:ext uri="{BB962C8B-B14F-4D97-AF65-F5344CB8AC3E}">
        <p14:creationId xmlns:p14="http://schemas.microsoft.com/office/powerpoint/2010/main" val="3620603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1022350"/>
            <a:ext cx="532209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07282" y="837744"/>
            <a:ext cx="302419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495" y="640894"/>
            <a:ext cx="126206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417402" y="635716"/>
            <a:ext cx="246459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83041" y="635715"/>
            <a:ext cx="8180897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18879" y="986328"/>
            <a:ext cx="7698523" cy="840230"/>
          </a:xfrm>
        </p:spPr>
        <p:txBody>
          <a:bodyPr>
            <a:spAutoFit/>
          </a:bodyPr>
          <a:lstStyle/>
          <a:p>
            <a:r>
              <a:rPr lang="en-US" sz="5400" b="1" dirty="0">
                <a:solidFill>
                  <a:srgbClr val="FFFFFF"/>
                </a:solidFill>
                <a:latin typeface="Candara" panose="020E0502030303020204" pitchFamily="34" charset="0"/>
              </a:rPr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39491" y="2443256"/>
            <a:ext cx="7824369" cy="3937488"/>
          </a:xfrm>
          <a:noFill/>
        </p:spPr>
        <p:txBody>
          <a:bodyPr anchor="ctr">
            <a:spAutoFit/>
          </a:bodyPr>
          <a:lstStyle/>
          <a:p>
            <a:pPr marL="27432" lvl="0" indent="0">
              <a:buSzPct val="100000"/>
              <a:buNone/>
            </a:pPr>
            <a:r>
              <a:rPr lang="en-US" sz="3600" b="1" dirty="0">
                <a:solidFill>
                  <a:srgbClr val="FF0000"/>
                </a:solidFill>
                <a:latin typeface="Candara" panose="020E0502030303020204" pitchFamily="34" charset="0"/>
              </a:rPr>
              <a:t>Is baptism necessary for salvation?</a:t>
            </a:r>
          </a:p>
          <a:p>
            <a:pPr marL="27432" lvl="0" indent="0">
              <a:buSzPct val="100000"/>
              <a:buNone/>
            </a:pPr>
            <a:endParaRPr lang="en-US" sz="3600" b="1" dirty="0">
              <a:latin typeface="Candara" panose="020E0502030303020204" pitchFamily="34" charset="0"/>
            </a:endParaRPr>
          </a:p>
          <a:p>
            <a:pPr marL="27432" lvl="0" indent="0">
              <a:buSzPct val="100000"/>
              <a:buNone/>
            </a:pPr>
            <a:r>
              <a:rPr lang="en-US" sz="3600" b="1" dirty="0">
                <a:latin typeface="Candara" panose="020E0502030303020204" pitchFamily="34" charset="0"/>
              </a:rPr>
              <a:t>It is often claimed by those who deny the essentiality of baptism that </a:t>
            </a:r>
            <a:r>
              <a:rPr lang="en-US" sz="3600" dirty="0">
                <a:latin typeface="Candara" panose="020E0502030303020204" pitchFamily="34" charset="0"/>
              </a:rPr>
              <a:t>“</a:t>
            </a:r>
            <a:r>
              <a:rPr lang="en-US" sz="3600" b="1" u="sng" dirty="0">
                <a:latin typeface="Candara" panose="020E0502030303020204" pitchFamily="34" charset="0"/>
              </a:rPr>
              <a:t>baptism does no good</a:t>
            </a:r>
            <a:r>
              <a:rPr lang="en-US" sz="3600" dirty="0">
                <a:latin typeface="Candara" panose="020E0502030303020204" pitchFamily="34" charset="0"/>
              </a:rPr>
              <a:t>”</a:t>
            </a:r>
            <a:r>
              <a:rPr lang="en-US" sz="3600" b="1" dirty="0">
                <a:latin typeface="Candara" panose="020E0502030303020204" pitchFamily="34" charset="0"/>
              </a:rPr>
              <a:t>!</a:t>
            </a:r>
          </a:p>
          <a:p>
            <a:pPr marL="27432" lvl="0" indent="0">
              <a:buSzPct val="100000"/>
              <a:buNone/>
            </a:pPr>
            <a:endParaRPr lang="en-US" sz="3600" b="1" dirty="0">
              <a:latin typeface="Candara" panose="020E0502030303020204" pitchFamily="34" charset="0"/>
            </a:endParaRPr>
          </a:p>
          <a:p>
            <a:pPr lvl="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In some cases, this is true!</a:t>
            </a:r>
          </a:p>
        </p:txBody>
      </p:sp>
    </p:spTree>
    <p:extLst>
      <p:ext uri="{BB962C8B-B14F-4D97-AF65-F5344CB8AC3E}">
        <p14:creationId xmlns:p14="http://schemas.microsoft.com/office/powerpoint/2010/main" val="311046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349707"/>
            <a:ext cx="7536262" cy="923330"/>
          </a:xfrm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rgbClr val="FFFFFF"/>
                </a:solidFill>
                <a:latin typeface="Candara" panose="020E0502030303020204" pitchFamily="34" charset="0"/>
              </a:rPr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44512" y="1622746"/>
            <a:ext cx="8463311" cy="4917260"/>
          </a:xfrm>
        </p:spPr>
        <p:txBody>
          <a:bodyPr anchor="ctr">
            <a:spAutoFit/>
          </a:bodyPr>
          <a:lstStyle/>
          <a:p>
            <a:pPr marL="27432" lvl="0" indent="0">
              <a:buSzPct val="100000"/>
              <a:buNone/>
            </a:pPr>
            <a:r>
              <a:rPr lang="en-US" sz="3600" b="1" dirty="0">
                <a:latin typeface="Candara" panose="020E0502030303020204" pitchFamily="34" charset="0"/>
              </a:rPr>
              <a:t>It is argued by some that baptism is …</a:t>
            </a:r>
          </a:p>
          <a:p>
            <a:pPr marL="274320" lvl="1" indent="-36576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A useless ritual.</a:t>
            </a:r>
          </a:p>
          <a:p>
            <a:pPr marL="274320" lvl="1" indent="-36576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A superstitious relic of the past.</a:t>
            </a:r>
          </a:p>
          <a:p>
            <a:pPr marL="274320" lvl="1" indent="-36576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“A work.”</a:t>
            </a:r>
          </a:p>
          <a:p>
            <a:pPr marL="27432" lvl="0" indent="0">
              <a:buSzPct val="100000"/>
              <a:buNone/>
            </a:pPr>
            <a:r>
              <a:rPr lang="en-US" sz="3600" b="1" dirty="0">
                <a:latin typeface="Candara" panose="020E0502030303020204" pitchFamily="34" charset="0"/>
              </a:rPr>
              <a:t>Others deny that water baptism has any saving power!</a:t>
            </a:r>
          </a:p>
          <a:p>
            <a:pPr marL="27432" lvl="0" indent="0">
              <a:buSzPct val="100000"/>
              <a:buNone/>
            </a:pPr>
            <a:r>
              <a:rPr lang="en-US" sz="3600" b="1" dirty="0">
                <a:highlight>
                  <a:srgbClr val="FFFF00"/>
                </a:highlight>
                <a:latin typeface="Candara" panose="020E0502030303020204" pitchFamily="34" charset="0"/>
              </a:rPr>
              <a:t>But what does the Bible teach about baptism and its relationship to the gift of salvation?</a:t>
            </a:r>
          </a:p>
        </p:txBody>
      </p:sp>
    </p:spTree>
    <p:extLst>
      <p:ext uri="{BB962C8B-B14F-4D97-AF65-F5344CB8AC3E}">
        <p14:creationId xmlns:p14="http://schemas.microsoft.com/office/powerpoint/2010/main" val="429446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-1"/>
            <a:ext cx="9143997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2" y="0"/>
            <a:ext cx="6086479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86474" y="-1"/>
            <a:ext cx="3057523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4512" y="-1"/>
            <a:ext cx="8799485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349707"/>
            <a:ext cx="7536262" cy="923330"/>
          </a:xfrm>
        </p:spPr>
        <p:txBody>
          <a:bodyPr>
            <a:spAutoFit/>
          </a:bodyPr>
          <a:lstStyle/>
          <a:p>
            <a:r>
              <a:rPr lang="en-US" sz="6000" b="1" dirty="0">
                <a:solidFill>
                  <a:srgbClr val="FFFFFF"/>
                </a:solidFill>
                <a:latin typeface="Candara" panose="020E0502030303020204" pitchFamily="34" charset="0"/>
              </a:rPr>
              <a:t>Introduction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4842" y="1575861"/>
            <a:ext cx="8954384" cy="5258876"/>
          </a:xfrm>
        </p:spPr>
        <p:txBody>
          <a:bodyPr wrap="square" anchor="ctr">
            <a:spAutoFit/>
          </a:bodyPr>
          <a:lstStyle/>
          <a:p>
            <a:pPr marL="27432" lvl="0" indent="0">
              <a:buSzPct val="100000"/>
              <a:buNone/>
            </a:pPr>
            <a:r>
              <a:rPr lang="en-US" sz="3600" b="1" dirty="0">
                <a:solidFill>
                  <a:prstClr val="black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Baptism is a part of the </a:t>
            </a:r>
            <a:r>
              <a:rPr lang="en-US" sz="3600" dirty="0">
                <a:solidFill>
                  <a:prstClr val="black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“</a:t>
            </a:r>
            <a:r>
              <a:rPr lang="en-US" sz="3600" b="1" dirty="0">
                <a:solidFill>
                  <a:prstClr val="black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great commission</a:t>
            </a:r>
            <a:r>
              <a:rPr lang="en-US" sz="3600" dirty="0">
                <a:solidFill>
                  <a:prstClr val="black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”</a:t>
            </a:r>
            <a:r>
              <a:rPr lang="en-US" sz="3600" b="1" dirty="0">
                <a:solidFill>
                  <a:prstClr val="black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 commanded by Jesus.</a:t>
            </a:r>
          </a:p>
          <a:p>
            <a:pPr marL="274320" lvl="0" indent="-27432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Candara" panose="020E0502030303020204" pitchFamily="34" charset="0"/>
              </a:rPr>
              <a:t>This is recorded in 3 of the 4 gospel accounts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Matthew 28:19-20; Mark 16:15-16; Luke 24:46-49</a:t>
            </a:r>
          </a:p>
          <a:p>
            <a:pPr marL="274320" lvl="0" indent="-274320"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prstClr val="black"/>
                </a:solidFill>
                <a:latin typeface="Candara" panose="020E0502030303020204" pitchFamily="34" charset="0"/>
              </a:rPr>
              <a:t>Baptism occurred in </a:t>
            </a:r>
            <a:r>
              <a:rPr lang="en-US" sz="3200" b="1" i="1" u="sng" dirty="0">
                <a:solidFill>
                  <a:srgbClr val="FF0000"/>
                </a:solidFill>
                <a:latin typeface="Candara" panose="020E0502030303020204" pitchFamily="34" charset="0"/>
              </a:rPr>
              <a:t>EVERY</a:t>
            </a:r>
            <a:r>
              <a:rPr lang="en-US" sz="3200" dirty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r>
              <a:rPr lang="en-US" sz="3200" dirty="0">
                <a:solidFill>
                  <a:prstClr val="black"/>
                </a:solidFill>
                <a:latin typeface="Candara" panose="020E0502030303020204" pitchFamily="34" charset="0"/>
              </a:rPr>
              <a:t>recorded case of conversion in Acts …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2:38-47 (The 3,000); 8:5-13 (The Samaritans)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8:36-38 (The Eunuch); 9:10-19; 22:14-17 (Saul of Tarsus)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10:47-48 (Cornelius and his household)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16:13-15 (Lydia); 16:27-34 (The Jailer in Philippi)</a:t>
            </a:r>
          </a:p>
          <a:p>
            <a:pPr marL="617220" lvl="2" indent="-274320"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prstClr val="black"/>
                </a:solidFill>
                <a:latin typeface="Candara" panose="020E0502030303020204" pitchFamily="34" charset="0"/>
              </a:rPr>
              <a:t>18:5-8 (The Corinthians); 19:1-5 (The Ephesians)</a:t>
            </a:r>
          </a:p>
        </p:txBody>
      </p:sp>
    </p:spTree>
    <p:extLst>
      <p:ext uri="{BB962C8B-B14F-4D97-AF65-F5344CB8AC3E}">
        <p14:creationId xmlns:p14="http://schemas.microsoft.com/office/powerpoint/2010/main" val="1141478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-88731"/>
            <a:ext cx="9144000" cy="1015663"/>
          </a:xfrm>
          <a:solidFill>
            <a:schemeClr val="accent2"/>
          </a:solidFill>
        </p:spPr>
        <p:txBody>
          <a:bodyPr>
            <a:spAutoFit/>
          </a:bodyPr>
          <a:lstStyle/>
          <a:p>
            <a:pPr eaLnBrk="1" hangingPunct="1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Examples of Conversion</a:t>
            </a:r>
            <a:b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28:18-20; Mark 16:15-16; Luke 24:44-47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409" name="Group 14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77289299"/>
              </p:ext>
            </p:extLst>
          </p:nvPr>
        </p:nvGraphicFramePr>
        <p:xfrm>
          <a:off x="152400" y="1273175"/>
          <a:ext cx="8839200" cy="439521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3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Pentecost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2:14-41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Repented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37-38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38-41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Remission of sins 38-47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Samaria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8:5-13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Believed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12-13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Eunuch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8:35-39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Believed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Confessed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Rejoiced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9:1-17; 22; 26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22:16; 9:18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Washed sins away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22:16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Cornelius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10:34-46; 11:14; 15:7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Believed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10:43;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15:7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Remission of sins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10:43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Lydia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16:13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Attended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9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Jailer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Acts 16:32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Believed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Repented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Baptized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81" name="Text Box 82"/>
          <p:cNvSpPr txBox="1">
            <a:spLocks noChangeArrowheads="1"/>
          </p:cNvSpPr>
          <p:nvPr/>
        </p:nvSpPr>
        <p:spPr bwMode="auto">
          <a:xfrm>
            <a:off x="152400" y="8382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Preaching Believed Repented Confessed Baptized Saved</a:t>
            </a:r>
          </a:p>
        </p:txBody>
      </p:sp>
      <p:sp>
        <p:nvSpPr>
          <p:cNvPr id="5182" name="Text Box 143"/>
          <p:cNvSpPr txBox="1">
            <a:spLocks noChangeArrowheads="1"/>
          </p:cNvSpPr>
          <p:nvPr/>
        </p:nvSpPr>
        <p:spPr bwMode="auto">
          <a:xfrm>
            <a:off x="0" y="5842100"/>
            <a:ext cx="9144000" cy="1015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Preaching Faith Repentance Confession Baptism Salvation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Romans 10:4; Hebrews11:6; Luke 13:3; Romans 10:10; Galatians 3:26-27;</a:t>
            </a:r>
            <a:b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/>
                <a:ea typeface="+mn-ea"/>
                <a:cs typeface="+mn-cs"/>
              </a:rPr>
              <a:t>2 Timothy 2:10; Hebrews 5:8-9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70965" y="314410"/>
            <a:ext cx="7841440" cy="757130"/>
          </a:xfrm>
        </p:spPr>
        <p:txBody>
          <a:bodyPr wrap="square">
            <a:spAutoFit/>
          </a:bodyPr>
          <a:lstStyle/>
          <a:p>
            <a:r>
              <a:rPr lang="en-US" sz="4800" b="1" dirty="0">
                <a:latin typeface="Candara" panose="020E0502030303020204" pitchFamily="34" charset="0"/>
              </a:rPr>
              <a:t>Peter’s Sermon On Pentecost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753035" y="1335741"/>
            <a:ext cx="8135471" cy="4993162"/>
          </a:xfrm>
        </p:spPr>
        <p:txBody>
          <a:bodyPr>
            <a:spAutoFit/>
          </a:bodyPr>
          <a:lstStyle/>
          <a:p>
            <a:pPr marL="27432" lvl="0" indent="0">
              <a:buSzPct val="100000"/>
              <a:buNone/>
            </a:pPr>
            <a:r>
              <a:rPr lang="en-US" sz="3600" b="1" dirty="0">
                <a:highlight>
                  <a:srgbClr val="FFFF00"/>
                </a:highlight>
                <a:latin typeface="Candara" panose="020E0502030303020204" pitchFamily="34" charset="0"/>
              </a:rPr>
              <a:t>Peter preached the first Gospel sermon in Acts 2</a:t>
            </a:r>
          </a:p>
          <a:p>
            <a:pPr marL="274320" lvl="0" indent="-27432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He refuted false charges. Verses 14-16</a:t>
            </a:r>
          </a:p>
          <a:p>
            <a:pPr marL="274320" lvl="0" indent="-27432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He explained and applied the prophecy of Joel to this event. Verses 17-21</a:t>
            </a:r>
          </a:p>
          <a:p>
            <a:pPr marL="274320" lvl="0" indent="-27432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He preached the death, burial, and resurrection of Christ. Verses 22-36</a:t>
            </a:r>
          </a:p>
          <a:p>
            <a:pPr marL="274320" lvl="0" indent="-274320"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He responded to their question. Verse 37</a:t>
            </a:r>
          </a:p>
          <a:p>
            <a:pPr marL="0" indent="0">
              <a:spcBef>
                <a:spcPts val="2400"/>
              </a:spcBef>
              <a:buSzPct val="100000"/>
              <a:buNone/>
            </a:pPr>
            <a:r>
              <a:rPr lang="en-US" sz="3800" i="1" dirty="0">
                <a:solidFill>
                  <a:srgbClr val="FF0000"/>
                </a:solidFill>
                <a:latin typeface="Candara" panose="020E0502030303020204" pitchFamily="34" charset="0"/>
              </a:rPr>
              <a:t>“</a:t>
            </a:r>
            <a:r>
              <a:rPr lang="en-US" sz="3800" b="1" i="1" dirty="0">
                <a:solidFill>
                  <a:srgbClr val="FF0000"/>
                </a:solidFill>
                <a:latin typeface="Candara" panose="020E0502030303020204" pitchFamily="34" charset="0"/>
              </a:rPr>
              <a:t>Men and brethren, what shall we do?</a:t>
            </a:r>
            <a:r>
              <a:rPr lang="en-US" sz="3800" i="1" dirty="0">
                <a:solidFill>
                  <a:srgbClr val="FF0000"/>
                </a:solidFill>
                <a:latin typeface="Candara" panose="020E0502030303020204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891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746381" y="314410"/>
            <a:ext cx="7662330" cy="757130"/>
          </a:xfrm>
        </p:spPr>
        <p:txBody>
          <a:bodyPr wrap="square">
            <a:spAutoFit/>
          </a:bodyPr>
          <a:lstStyle/>
          <a:p>
            <a:r>
              <a:rPr lang="en-US" sz="4800" b="1" dirty="0">
                <a:latin typeface="Candara" panose="020E0502030303020204" pitchFamily="34" charset="0"/>
              </a:rPr>
              <a:t>What Was Peter’s Response?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03695" y="1411941"/>
            <a:ext cx="8936609" cy="5139869"/>
          </a:xfrm>
        </p:spPr>
        <p:txBody>
          <a:bodyPr wrap="square">
            <a:spAutoFit/>
          </a:bodyPr>
          <a:lstStyle/>
          <a:p>
            <a:pPr marL="27432" lvl="0" indent="0">
              <a:lnSpc>
                <a:spcPct val="100000"/>
              </a:lnSpc>
              <a:spcBef>
                <a:spcPts val="0"/>
              </a:spcBef>
              <a:buSzPct val="100000"/>
              <a:buNone/>
            </a:pPr>
            <a:r>
              <a:rPr lang="en-US" sz="3200" b="1" dirty="0">
                <a:highlight>
                  <a:srgbClr val="FFFF00"/>
                </a:highlight>
                <a:latin typeface="Candara" panose="020E0502030303020204" pitchFamily="34" charset="0"/>
              </a:rPr>
              <a:t>Peter </a:t>
            </a:r>
            <a:r>
              <a:rPr lang="en-US" sz="3200" b="1" u="sng" dirty="0">
                <a:solidFill>
                  <a:srgbClr val="FF0000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DID NOT SAY</a:t>
            </a:r>
            <a:r>
              <a:rPr lang="en-US" sz="3200" b="1" dirty="0">
                <a:solidFill>
                  <a:srgbClr val="FF0000"/>
                </a:solidFill>
                <a:highlight>
                  <a:srgbClr val="FFFF00"/>
                </a:highlight>
                <a:latin typeface="Candara" panose="020E0502030303020204" pitchFamily="34" charset="0"/>
              </a:rPr>
              <a:t> …</a:t>
            </a:r>
          </a:p>
          <a:p>
            <a:pPr marL="274320" lvl="0" indent="-27432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“Accept Jesus as your personal savior.”</a:t>
            </a:r>
          </a:p>
          <a:p>
            <a:pPr marL="274320" lvl="0" indent="-27432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“Ask Jesus to come into your heart.”</a:t>
            </a:r>
          </a:p>
          <a:p>
            <a:pPr marL="274320" lvl="0" indent="-27432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“Pray the sinner’s prayer.”</a:t>
            </a:r>
          </a:p>
          <a:p>
            <a:pPr marL="274320" lvl="0" indent="-27432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“You can’t do anything because that would be earning your salvation.”</a:t>
            </a:r>
          </a:p>
          <a:p>
            <a:pPr marL="274320" lvl="0" indent="-274320">
              <a:lnSpc>
                <a:spcPct val="100000"/>
              </a:lnSpc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</a:pPr>
            <a:r>
              <a:rPr lang="en-US" sz="2400" i="1" dirty="0">
                <a:latin typeface="Candara" panose="020E0502030303020204" pitchFamily="34" charset="0"/>
              </a:rPr>
              <a:t>“You believe what I have preached so, now you’re saved by faith alone.”</a:t>
            </a:r>
          </a:p>
          <a:p>
            <a:pPr marL="27432" lvl="0" indent="0">
              <a:lnSpc>
                <a:spcPct val="100000"/>
              </a:lnSpc>
              <a:spcBef>
                <a:spcPts val="0"/>
              </a:spcBef>
              <a:buClrTx/>
              <a:buSzPct val="100000"/>
              <a:buNone/>
            </a:pPr>
            <a:r>
              <a:rPr lang="en-US" sz="3200" b="1" dirty="0">
                <a:latin typeface="Candara" panose="020E0502030303020204" pitchFamily="34" charset="0"/>
              </a:rPr>
              <a:t>Yet, some consider baptism as a</a:t>
            </a:r>
            <a:r>
              <a:rPr lang="en-US" sz="3200" dirty="0">
                <a:latin typeface="Candara" panose="020E0502030303020204" pitchFamily="34" charset="0"/>
              </a:rPr>
              <a:t> “</a:t>
            </a:r>
            <a:r>
              <a:rPr lang="en-US" sz="3200" b="1" dirty="0">
                <a:latin typeface="Candara" panose="020E0502030303020204" pitchFamily="34" charset="0"/>
              </a:rPr>
              <a:t>cure all</a:t>
            </a:r>
            <a:r>
              <a:rPr lang="en-US" sz="3200" dirty="0">
                <a:latin typeface="Candara" panose="020E0502030303020204" pitchFamily="34" charset="0"/>
              </a:rPr>
              <a:t>” </a:t>
            </a:r>
            <a:r>
              <a:rPr lang="en-US" sz="3200" b="1" dirty="0">
                <a:latin typeface="Candara" panose="020E0502030303020204" pitchFamily="34" charset="0"/>
              </a:rPr>
              <a:t>and </a:t>
            </a:r>
            <a:r>
              <a:rPr lang="en-US" sz="3200" dirty="0">
                <a:latin typeface="Candara" panose="020E0502030303020204" pitchFamily="34" charset="0"/>
              </a:rPr>
              <a:t>“</a:t>
            </a:r>
            <a:r>
              <a:rPr lang="en-US" sz="3200" b="1" dirty="0">
                <a:latin typeface="Candara" panose="020E0502030303020204" pitchFamily="34" charset="0"/>
              </a:rPr>
              <a:t>an end of the matter</a:t>
            </a:r>
            <a:r>
              <a:rPr lang="en-US" sz="3200" dirty="0">
                <a:latin typeface="Candara" panose="020E0502030303020204" pitchFamily="34" charset="0"/>
              </a:rPr>
              <a:t>” </a:t>
            </a:r>
            <a:r>
              <a:rPr lang="en-US" sz="3200" b="1" dirty="0">
                <a:latin typeface="Candara" panose="020E0502030303020204" pitchFamily="34" charset="0"/>
              </a:rPr>
              <a:t>which grants them salvation and immunizes them from any future spiritual danger.</a:t>
            </a:r>
          </a:p>
        </p:txBody>
      </p:sp>
    </p:spTree>
    <p:extLst>
      <p:ext uri="{BB962C8B-B14F-4D97-AF65-F5344CB8AC3E}">
        <p14:creationId xmlns:p14="http://schemas.microsoft.com/office/powerpoint/2010/main" val="4260587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D401E8E-4A93-4548-ACA5-89C2DB1BD0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6BEBC6-FD86-4AE0-9F81-AE62D157EB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6" y="227"/>
            <a:ext cx="9141714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BF74AC2C-CACD-4E1A-8041-3F7043EEA5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5810" y="4208147"/>
            <a:ext cx="254344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CDB61CBA-11D3-4E24-8DB3-38A5EFA93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6554" y="4098333"/>
            <a:ext cx="151393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09F092C7-BD3D-4C76-A8B7-D0C6049E7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286" y="4098334"/>
            <a:ext cx="6699764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519" y="670449"/>
            <a:ext cx="7080415" cy="3083921"/>
          </a:xfrm>
        </p:spPr>
        <p:txBody>
          <a:bodyPr anchor="ctr">
            <a:spAutoFit/>
          </a:bodyPr>
          <a:lstStyle/>
          <a:p>
            <a:pPr marL="27432" indent="0" algn="ctr">
              <a:buNone/>
            </a:pPr>
            <a:r>
              <a:rPr lang="en-US" sz="5400" b="1" dirty="0">
                <a:solidFill>
                  <a:srgbClr val="FFFFFF"/>
                </a:solidFill>
                <a:latin typeface="Candara" panose="020E0502030303020204" pitchFamily="34" charset="0"/>
              </a:rPr>
              <a:t>The Truth lies somewhere between these false concepts of men!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93D3D714-C49E-476F-B7F2-000D74BA13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0154" y="4377267"/>
            <a:ext cx="2341560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7027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6801A-20E0-468A-8735-A4B8FC469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9605" y="171221"/>
            <a:ext cx="7673630" cy="1200329"/>
          </a:xfr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n-US" sz="4000" b="1" dirty="0">
                <a:latin typeface="Candara" panose="020E0502030303020204" pitchFamily="34" charset="0"/>
              </a:rPr>
              <a:t>If Not Preceded By A Scriptural Understanding!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CB835-851F-4201-BC46-3E14722E3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3416" y="1658722"/>
            <a:ext cx="8008878" cy="5016758"/>
          </a:xfrm>
        </p:spPr>
        <p:txBody>
          <a:bodyPr>
            <a:spAutoFit/>
          </a:bodyPr>
          <a:lstStyle/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The Corinthians, heard, believed, and were baptized.</a:t>
            </a:r>
            <a:r>
              <a:rPr lang="en-US" sz="3200" dirty="0">
                <a:latin typeface="Candara" panose="020E0502030303020204" pitchFamily="34" charset="0"/>
              </a:rPr>
              <a:t> Acts 18:8</a:t>
            </a:r>
          </a:p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Scriptural baptism requires one to hear, understand that Jesus died for all, and that sinners must obey him.</a:t>
            </a:r>
            <a:r>
              <a:rPr lang="en-US" sz="3200" dirty="0">
                <a:latin typeface="Candara" panose="020E0502030303020204" pitchFamily="34" charset="0"/>
              </a:rPr>
              <a:t> Hebrews 11:6</a:t>
            </a:r>
          </a:p>
          <a:p>
            <a:pPr marL="617220" lvl="1" indent="-27432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3200" dirty="0">
                <a:latin typeface="Candara" panose="020E0502030303020204" pitchFamily="34" charset="0"/>
              </a:rPr>
              <a:t>John 3:16; 8:24; Hebrews 5:8-9</a:t>
            </a:r>
          </a:p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Possible for one to be immersed, but not understand the reasons for it.</a:t>
            </a:r>
          </a:p>
          <a:p>
            <a:pPr marL="598932" indent="-5715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3200" b="1" dirty="0">
                <a:latin typeface="Candara" panose="020E0502030303020204" pitchFamily="34" charset="0"/>
              </a:rPr>
              <a:t>Babies who are</a:t>
            </a:r>
            <a:r>
              <a:rPr lang="en-US" sz="3200" dirty="0">
                <a:latin typeface="Candara" panose="020E0502030303020204" pitchFamily="34" charset="0"/>
              </a:rPr>
              <a:t> “</a:t>
            </a:r>
            <a:r>
              <a:rPr lang="en-US" sz="3200" b="1" dirty="0">
                <a:latin typeface="Candara" panose="020E0502030303020204" pitchFamily="34" charset="0"/>
              </a:rPr>
              <a:t>baptized</a:t>
            </a:r>
            <a:r>
              <a:rPr lang="en-US" sz="3200" dirty="0">
                <a:latin typeface="Candara" panose="020E0502030303020204" pitchFamily="34" charset="0"/>
              </a:rPr>
              <a:t>” </a:t>
            </a:r>
            <a:r>
              <a:rPr lang="en-US" sz="3200" b="1" dirty="0">
                <a:latin typeface="Candara" panose="020E0502030303020204" pitchFamily="34" charset="0"/>
              </a:rPr>
              <a:t>have no understanding and such does no good.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5708C1C-E654-43BB-B482-C41EA8406511}"/>
              </a:ext>
            </a:extLst>
          </p:cNvPr>
          <p:cNvSpPr/>
          <p:nvPr/>
        </p:nvSpPr>
        <p:spPr>
          <a:xfrm rot="16200000">
            <a:off x="-2142192" y="3351428"/>
            <a:ext cx="520233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 w="12700">
                  <a:solidFill>
                    <a:srgbClr val="44546A">
                      <a:lumMod val="75000"/>
                    </a:srgbClr>
                  </a:solidFill>
                  <a:prstDash val="solid"/>
                </a:ln>
                <a:pattFill prst="dkUpDiag">
                  <a:fgClr>
                    <a:srgbClr val="44546A"/>
                  </a:fgClr>
                  <a:bgClr>
                    <a:srgbClr val="44546A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4546A">
                      <a:lumMod val="75000"/>
                    </a:srgbClr>
                  </a:outerShdw>
                </a:effectLst>
                <a:uLnTx/>
                <a:uFillTx/>
                <a:latin typeface="Candara" panose="020E0502030303020204" pitchFamily="34" charset="0"/>
                <a:ea typeface="+mn-ea"/>
                <a:cs typeface="+mn-cs"/>
              </a:rPr>
              <a:t>Baptism Does No Good</a:t>
            </a:r>
          </a:p>
        </p:txBody>
      </p:sp>
      <p:sp>
        <p:nvSpPr>
          <p:cNvPr id="5" name="Arrow: Bent 4">
            <a:extLst>
              <a:ext uri="{FF2B5EF4-FFF2-40B4-BE49-F238E27FC236}">
                <a16:creationId xmlns:a16="http://schemas.microsoft.com/office/drawing/2014/main" id="{66B906D0-2032-492B-9E7C-083B786031EA}"/>
              </a:ext>
            </a:extLst>
          </p:cNvPr>
          <p:cNvSpPr/>
          <p:nvPr/>
        </p:nvSpPr>
        <p:spPr>
          <a:xfrm>
            <a:off x="330765" y="451504"/>
            <a:ext cx="707888" cy="639762"/>
          </a:xfrm>
          <a:prstGeom prst="ben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796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1565</TotalTime>
  <Words>1363</Words>
  <Application>Microsoft Office PowerPoint</Application>
  <PresentationFormat>On-screen Show (4:3)</PresentationFormat>
  <Paragraphs>229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Candara</vt:lpstr>
      <vt:lpstr>Palatino Linotype</vt:lpstr>
      <vt:lpstr>Wingdings</vt:lpstr>
      <vt:lpstr>1_Office Theme</vt:lpstr>
      <vt:lpstr>Default Design</vt:lpstr>
      <vt:lpstr>WHEN BAPTISM DOES NO GOOD</vt:lpstr>
      <vt:lpstr>Introduction</vt:lpstr>
      <vt:lpstr>Introduction</vt:lpstr>
      <vt:lpstr>Introduction</vt:lpstr>
      <vt:lpstr>Examples of Conversion Matthew 28:18-20; Mark 16:15-16; Luke 24:44-47</vt:lpstr>
      <vt:lpstr>Peter’s Sermon On Pentecost</vt:lpstr>
      <vt:lpstr>What Was Peter’s Response?</vt:lpstr>
      <vt:lpstr>PowerPoint Presentation</vt:lpstr>
      <vt:lpstr>If Not Preceded By A Scriptural Understanding!</vt:lpstr>
      <vt:lpstr>If Not Preceded By Proper Faith in Christ</vt:lpstr>
      <vt:lpstr>If Not Preceded By True Heartfelt Repentance</vt:lpstr>
      <vt:lpstr>If Not Preceded By The Scriptural “Good Confession” 1 Timothy 6:11-15; Matthew 16:16</vt:lpstr>
      <vt:lpstr>If Not Preceded By The Scriptural “Good Confession” 1 Timothy 6:11-15; Matthew 16:16</vt:lpstr>
      <vt:lpstr>All Spiritual Blessings Are IN CHRIST Ephesians 1:3</vt:lpstr>
      <vt:lpstr>If It Is Not By Immersion In Water</vt:lpstr>
      <vt:lpstr>If Not Followed By A Faithful Life In Obedience To Christ. Acts 2:41-42, 47</vt:lpstr>
      <vt:lpstr>If Not Preceded By A Scriptural Understanding.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Baptism Does No Good</dc:title>
  <dc:creator>Micky Galloway</dc:creator>
  <cp:lastModifiedBy>Richard Lidh</cp:lastModifiedBy>
  <cp:revision>12</cp:revision>
  <cp:lastPrinted>2022-07-03T21:59:20Z</cp:lastPrinted>
  <dcterms:created xsi:type="dcterms:W3CDTF">2022-07-01T18:58:56Z</dcterms:created>
  <dcterms:modified xsi:type="dcterms:W3CDTF">2022-07-03T21:59:46Z</dcterms:modified>
</cp:coreProperties>
</file>